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izjSt4XmW2UK/DT2CoFwClXR3w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b18a067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db18a0679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b3d8fa8ee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b3d8fa8e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b18a06799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b18a0679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23" name="Shape 23"/>
        <p:cNvGrpSpPr/>
        <p:nvPr/>
      </p:nvGrpSpPr>
      <p:grpSpPr>
        <a:xfrm>
          <a:off x="0" y="0"/>
          <a:ext cx="0" cy="0"/>
          <a:chOff x="0" y="0"/>
          <a:chExt cx="0" cy="0"/>
        </a:xfrm>
      </p:grpSpPr>
      <p:sp>
        <p:nvSpPr>
          <p:cNvPr id="24" name="Google Shape;24;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6" name="Google Shape;26;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30" name="Shape 30"/>
        <p:cNvGrpSpPr/>
        <p:nvPr/>
      </p:nvGrpSpPr>
      <p:grpSpPr>
        <a:xfrm>
          <a:off x="0" y="0"/>
          <a:ext cx="0" cy="0"/>
          <a:chOff x="0" y="0"/>
          <a:chExt cx="0" cy="0"/>
        </a:xfrm>
      </p:grpSpPr>
      <p:sp>
        <p:nvSpPr>
          <p:cNvPr id="31" name="Google Shape;31;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3" name="Google Shape;33;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37" name="Shape 37"/>
        <p:cNvGrpSpPr/>
        <p:nvPr/>
      </p:nvGrpSpPr>
      <p:grpSpPr>
        <a:xfrm>
          <a:off x="0" y="0"/>
          <a:ext cx="0" cy="0"/>
          <a:chOff x="0" y="0"/>
          <a:chExt cx="0" cy="0"/>
        </a:xfrm>
      </p:grpSpPr>
      <p:sp>
        <p:nvSpPr>
          <p:cNvPr id="38" name="Google Shape;3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1" name="Shape 41"/>
        <p:cNvGrpSpPr/>
        <p:nvPr/>
      </p:nvGrpSpPr>
      <p:grpSpPr>
        <a:xfrm>
          <a:off x="0" y="0"/>
          <a:ext cx="0" cy="0"/>
          <a:chOff x="0" y="0"/>
          <a:chExt cx="0" cy="0"/>
        </a:xfrm>
      </p:grpSpPr>
      <p:sp>
        <p:nvSpPr>
          <p:cNvPr id="42" name="Google Shape;42;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7" name="Shape 47"/>
        <p:cNvGrpSpPr/>
        <p:nvPr/>
      </p:nvGrpSpPr>
      <p:grpSpPr>
        <a:xfrm>
          <a:off x="0" y="0"/>
          <a:ext cx="0" cy="0"/>
          <a:chOff x="0" y="0"/>
          <a:chExt cx="0" cy="0"/>
        </a:xfrm>
      </p:grpSpPr>
      <p:sp>
        <p:nvSpPr>
          <p:cNvPr id="48" name="Google Shape;4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3" name="Shape 63"/>
        <p:cNvGrpSpPr/>
        <p:nvPr/>
      </p:nvGrpSpPr>
      <p:grpSpPr>
        <a:xfrm>
          <a:off x="0" y="0"/>
          <a:ext cx="0" cy="0"/>
          <a:chOff x="0" y="0"/>
          <a:chExt cx="0" cy="0"/>
        </a:xfrm>
      </p:grpSpPr>
      <p:sp>
        <p:nvSpPr>
          <p:cNvPr id="64" name="Google Shape;6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314279" y="956109"/>
            <a:ext cx="113417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Comic Sans MS"/>
              <a:buNone/>
            </a:pPr>
            <a:r>
              <a:rPr lang="it-IT" sz="7200">
                <a:latin typeface="Comic Sans MS"/>
                <a:ea typeface="Comic Sans MS"/>
                <a:cs typeface="Comic Sans MS"/>
                <a:sym typeface="Comic Sans MS"/>
              </a:rPr>
              <a:t>LA SECONDA</a:t>
            </a:r>
            <a:br>
              <a:rPr lang="it-IT" sz="7200">
                <a:latin typeface="Comic Sans MS"/>
                <a:ea typeface="Comic Sans MS"/>
                <a:cs typeface="Comic Sans MS"/>
                <a:sym typeface="Comic Sans MS"/>
              </a:rPr>
            </a:br>
            <a:r>
              <a:rPr lang="it-IT" sz="7200">
                <a:latin typeface="Comic Sans MS"/>
                <a:ea typeface="Comic Sans MS"/>
                <a:cs typeface="Comic Sans MS"/>
                <a:sym typeface="Comic Sans MS"/>
              </a:rPr>
              <a:t>GUERRA MONDIALE</a:t>
            </a:r>
            <a:endParaRPr/>
          </a:p>
        </p:txBody>
      </p:sp>
      <p:sp>
        <p:nvSpPr>
          <p:cNvPr id="85" name="Google Shape;85;p1"/>
          <p:cNvSpPr txBox="1"/>
          <p:nvPr>
            <p:ph idx="1" type="subTitle"/>
          </p:nvPr>
        </p:nvSpPr>
        <p:spPr>
          <a:xfrm>
            <a:off x="535708" y="3620511"/>
            <a:ext cx="10898909"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t/>
            </a:r>
            <a:endParaRPr b="1" sz="3600">
              <a:solidFill>
                <a:schemeClr val="lt1"/>
              </a:solidFill>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3200"/>
              <a:buNone/>
            </a:pPr>
            <a:r>
              <a:rPr lang="it-IT" sz="3200">
                <a:latin typeface="Comic Sans MS"/>
                <a:ea typeface="Comic Sans MS"/>
                <a:cs typeface="Comic Sans MS"/>
                <a:sym typeface="Comic Sans MS"/>
              </a:rPr>
              <a:t>Una breve panoramica su Moda, Calcio e Mezzi bellici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idx="2" type="body"/>
          </p:nvPr>
        </p:nvSpPr>
        <p:spPr>
          <a:xfrm>
            <a:off x="1022400" y="966225"/>
            <a:ext cx="10147200" cy="51435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Clr>
                <a:schemeClr val="dk1"/>
              </a:buClr>
              <a:buSzPts val="1600"/>
              <a:buNone/>
            </a:pPr>
            <a:r>
              <a:t/>
            </a:r>
            <a:endParaRPr>
              <a:latin typeface="Arial"/>
              <a:ea typeface="Arial"/>
              <a:cs typeface="Arial"/>
              <a:sym typeface="Arial"/>
            </a:endParaRPr>
          </a:p>
          <a:p>
            <a:pPr indent="0" lvl="0" marL="0" rtl="0" algn="just">
              <a:lnSpc>
                <a:spcPct val="115000"/>
              </a:lnSpc>
              <a:spcBef>
                <a:spcPts val="1000"/>
              </a:spcBef>
              <a:spcAft>
                <a:spcPts val="0"/>
              </a:spcAft>
              <a:buClr>
                <a:schemeClr val="dk1"/>
              </a:buClr>
              <a:buSzPts val="1600"/>
              <a:buNone/>
            </a:pPr>
            <a:r>
              <a:rPr lang="it-IT" sz="2400">
                <a:latin typeface="Arial"/>
                <a:ea typeface="Arial"/>
                <a:cs typeface="Arial"/>
                <a:sym typeface="Arial"/>
              </a:rPr>
              <a:t>Lo stadio Giorgio Ascarelli venne costruito nel 1925. Qui il Napoli giocò le sue partite fino al 1942, anno in cui venne distrutto dagli Alleati e la squadra fu costretta a trasferirsi allo Stadio “Arturo Collana” (sempre a Napoli) fino al 1959. Quando venne ricostruito da Carlo Cocchia fu nominato stadio SanPaolo. Il 25 novembre 2020 Diego Armando Maradona morì e il Napoli rinominò lo stadio in suo onore.</a:t>
            </a:r>
            <a:endParaRPr sz="2400">
              <a:latin typeface="Arial"/>
              <a:ea typeface="Arial"/>
              <a:cs typeface="Arial"/>
              <a:sym typeface="Arial"/>
            </a:endParaRPr>
          </a:p>
          <a:p>
            <a:pPr indent="0" lvl="0" marL="0" rtl="0" algn="just">
              <a:lnSpc>
                <a:spcPct val="115000"/>
              </a:lnSpc>
              <a:spcBef>
                <a:spcPts val="1000"/>
              </a:spcBef>
              <a:spcAft>
                <a:spcPts val="0"/>
              </a:spcAft>
              <a:buClr>
                <a:schemeClr val="dk1"/>
              </a:buClr>
              <a:buSzPts val="1600"/>
              <a:buNone/>
            </a:pPr>
            <a:r>
              <a:t/>
            </a:r>
            <a:endParaRPr sz="2400">
              <a:latin typeface="Arial"/>
              <a:ea typeface="Arial"/>
              <a:cs typeface="Arial"/>
              <a:sym typeface="Arial"/>
            </a:endParaRPr>
          </a:p>
          <a:p>
            <a:pPr indent="0" lvl="0" marL="0" rtl="0" algn="just">
              <a:lnSpc>
                <a:spcPct val="115000"/>
              </a:lnSpc>
              <a:spcBef>
                <a:spcPts val="1000"/>
              </a:spcBef>
              <a:spcAft>
                <a:spcPts val="0"/>
              </a:spcAft>
              <a:buClr>
                <a:schemeClr val="dk1"/>
              </a:buClr>
              <a:buSzPts val="1600"/>
              <a:buNone/>
            </a:pPr>
            <a:r>
              <a:t/>
            </a:r>
            <a:endParaRPr sz="24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db18a06799_0_0"/>
          <p:cNvSpPr txBox="1"/>
          <p:nvPr>
            <p:ph type="title"/>
          </p:nvPr>
        </p:nvSpPr>
        <p:spPr>
          <a:xfrm>
            <a:off x="839863" y="542925"/>
            <a:ext cx="3932100" cy="6858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omic Sans MS"/>
              <a:buNone/>
            </a:pPr>
            <a:r>
              <a:rPr lang="it-IT" sz="4400">
                <a:latin typeface="Comic Sans MS"/>
                <a:ea typeface="Comic Sans MS"/>
                <a:cs typeface="Comic Sans MS"/>
                <a:sym typeface="Comic Sans MS"/>
              </a:rPr>
              <a:t>TORINO</a:t>
            </a:r>
            <a:endParaRPr sz="4400"/>
          </a:p>
          <a:p>
            <a:pPr indent="0" lvl="0" marL="0" rtl="0" algn="l">
              <a:lnSpc>
                <a:spcPct val="90000"/>
              </a:lnSpc>
              <a:spcBef>
                <a:spcPts val="0"/>
              </a:spcBef>
              <a:spcAft>
                <a:spcPts val="0"/>
              </a:spcAft>
              <a:buClr>
                <a:schemeClr val="dk1"/>
              </a:buClr>
              <a:buSzPts val="2880"/>
              <a:buFont typeface="Calibri"/>
              <a:buNone/>
            </a:pPr>
            <a:r>
              <a:t/>
            </a:r>
            <a:endParaRPr sz="300"/>
          </a:p>
        </p:txBody>
      </p:sp>
      <p:sp>
        <p:nvSpPr>
          <p:cNvPr id="149" name="Google Shape;149;gdb18a06799_0_0"/>
          <p:cNvSpPr txBox="1"/>
          <p:nvPr>
            <p:ph idx="2" type="body"/>
          </p:nvPr>
        </p:nvSpPr>
        <p:spPr>
          <a:xfrm>
            <a:off x="839875" y="1130225"/>
            <a:ext cx="3932100" cy="5341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it-IT" sz="2300">
                <a:latin typeface="Comic Sans MS"/>
                <a:ea typeface="Comic Sans MS"/>
                <a:cs typeface="Comic Sans MS"/>
                <a:sym typeface="Comic Sans MS"/>
              </a:rPr>
              <a:t>Anno</a:t>
            </a:r>
            <a:r>
              <a:rPr lang="it-IT" sz="1700">
                <a:latin typeface="Arial"/>
                <a:ea typeface="Arial"/>
                <a:cs typeface="Arial"/>
                <a:sym typeface="Arial"/>
              </a:rPr>
              <a:t>: 1938</a:t>
            </a:r>
            <a:endParaRPr sz="1700">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rPr b="1" lang="it-IT" sz="2300">
                <a:latin typeface="Comic Sans MS"/>
                <a:ea typeface="Comic Sans MS"/>
                <a:cs typeface="Comic Sans MS"/>
                <a:sym typeface="Comic Sans MS"/>
              </a:rPr>
              <a:t>Luogo</a:t>
            </a:r>
            <a:r>
              <a:rPr lang="it-IT" sz="1700">
                <a:latin typeface="Arial"/>
                <a:ea typeface="Arial"/>
                <a:cs typeface="Arial"/>
                <a:sym typeface="Arial"/>
              </a:rPr>
              <a:t>: Torino, Stadio Benito Mussolini</a:t>
            </a:r>
            <a:endParaRPr sz="1700">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rPr b="1" lang="it-IT" sz="2300">
                <a:latin typeface="Comic Sans MS"/>
                <a:ea typeface="Comic Sans MS"/>
                <a:cs typeface="Comic Sans MS"/>
                <a:sym typeface="Comic Sans MS"/>
              </a:rPr>
              <a:t>Autore</a:t>
            </a:r>
            <a:r>
              <a:rPr lang="it-IT" sz="1800">
                <a:latin typeface="Arial"/>
                <a:ea typeface="Arial"/>
                <a:cs typeface="Arial"/>
                <a:sym typeface="Arial"/>
              </a:rPr>
              <a:t>: Sconosciuto</a:t>
            </a:r>
            <a:r>
              <a:rPr lang="it-IT" sz="1700">
                <a:latin typeface="Arial"/>
                <a:ea typeface="Arial"/>
                <a:cs typeface="Arial"/>
                <a:sym typeface="Arial"/>
              </a:rPr>
              <a:t> </a:t>
            </a:r>
            <a:endParaRPr sz="1700">
              <a:latin typeface="Arial"/>
              <a:ea typeface="Arial"/>
              <a:cs typeface="Arial"/>
              <a:sym typeface="Arial"/>
            </a:endParaRPr>
          </a:p>
          <a:p>
            <a:pPr indent="0" lvl="0" marL="0" rtl="0" algn="just">
              <a:lnSpc>
                <a:spcPct val="115000"/>
              </a:lnSpc>
              <a:spcBef>
                <a:spcPts val="1000"/>
              </a:spcBef>
              <a:spcAft>
                <a:spcPts val="0"/>
              </a:spcAft>
              <a:buClr>
                <a:schemeClr val="dk1"/>
              </a:buClr>
              <a:buSzPts val="1100"/>
              <a:buFont typeface="Arial"/>
              <a:buNone/>
            </a:pPr>
            <a:r>
              <a:rPr lang="it-IT" sz="1700">
                <a:highlight>
                  <a:srgbClr val="FFFFFF"/>
                </a:highlight>
                <a:latin typeface="Arial"/>
                <a:ea typeface="Arial"/>
                <a:cs typeface="Arial"/>
                <a:sym typeface="Arial"/>
              </a:rPr>
              <a:t>Torino, stadio Municipale Benito Mussolini, 8 maggio 1938. Il portiere della Juventus, Alfredo Bodoira, sventa in uscita un attacco del Torino nel corso della vittoriosa finale di ritorno (2-1) della Coppa Italia 1937-38; alle sue spalle, il compagno di squadra Alfredo Foni. Si trattò del primo successo nella competizione per la Juventus, nonché della prima finale di Coppa Italia assegnata in una stracittadina (Torino).</a:t>
            </a:r>
            <a:endParaRPr sz="1700">
              <a:latin typeface="Arial"/>
              <a:ea typeface="Arial"/>
              <a:cs typeface="Arial"/>
              <a:sym typeface="Arial"/>
            </a:endParaRPr>
          </a:p>
        </p:txBody>
      </p:sp>
      <p:pic>
        <p:nvPicPr>
          <p:cNvPr id="150" name="Google Shape;150;gdb18a06799_0_0"/>
          <p:cNvPicPr preferRelativeResize="0"/>
          <p:nvPr/>
        </p:nvPicPr>
        <p:blipFill>
          <a:blip r:embed="rId3">
            <a:alphaModFix/>
          </a:blip>
          <a:stretch>
            <a:fillRect/>
          </a:stretch>
        </p:blipFill>
        <p:spPr>
          <a:xfrm>
            <a:off x="6254750" y="376175"/>
            <a:ext cx="4029075" cy="609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7b3d8fa8ee_1_1"/>
          <p:cNvSpPr txBox="1"/>
          <p:nvPr>
            <p:ph idx="1" type="body"/>
          </p:nvPr>
        </p:nvSpPr>
        <p:spPr>
          <a:xfrm>
            <a:off x="1156783" y="987425"/>
            <a:ext cx="10198500" cy="4873500"/>
          </a:xfrm>
          <a:prstGeom prst="rect">
            <a:avLst/>
          </a:prstGeom>
        </p:spPr>
        <p:txBody>
          <a:bodyPr anchorCtr="0" anchor="t" bIns="45700" lIns="91425" spcFirstLastPara="1" rIns="91425" wrap="square" tIns="45700">
            <a:normAutofit/>
          </a:bodyPr>
          <a:lstStyle/>
          <a:p>
            <a:pPr indent="0" lvl="0" marL="0" rtl="0" algn="just">
              <a:lnSpc>
                <a:spcPct val="115000"/>
              </a:lnSpc>
              <a:spcBef>
                <a:spcPts val="1000"/>
              </a:spcBef>
              <a:spcAft>
                <a:spcPts val="0"/>
              </a:spcAft>
              <a:buClr>
                <a:schemeClr val="dk1"/>
              </a:buClr>
              <a:buSzPts val="1100"/>
              <a:buFont typeface="Arial"/>
              <a:buNone/>
            </a:pPr>
            <a:r>
              <a:rPr lang="it-IT" sz="2000">
                <a:latin typeface="Arial"/>
                <a:ea typeface="Arial"/>
                <a:cs typeface="Arial"/>
                <a:sym typeface="Arial"/>
              </a:rPr>
              <a:t>•</a:t>
            </a:r>
            <a:r>
              <a:rPr lang="it-IT" sz="2100">
                <a:latin typeface="Arial"/>
                <a:ea typeface="Arial"/>
                <a:cs typeface="Arial"/>
                <a:sym typeface="Arial"/>
              </a:rPr>
              <a:t>Lo stadio Benito Mussolini venne costruito nel 1933 per sostituire lo Stadium, un edificio poco funzionale . Al suo interno furono organizzate partite  ed eventi internazionali fino al 1938, anno in cui divenne provvisoriamente  Museo Nazionale dell’automobile .</a:t>
            </a:r>
            <a:endParaRPr sz="2100">
              <a:latin typeface="Arial"/>
              <a:ea typeface="Arial"/>
              <a:cs typeface="Arial"/>
              <a:sym typeface="Arial"/>
            </a:endParaRPr>
          </a:p>
          <a:p>
            <a:pPr indent="0" lvl="0" marL="0" rtl="0" algn="just">
              <a:lnSpc>
                <a:spcPct val="115000"/>
              </a:lnSpc>
              <a:spcBef>
                <a:spcPts val="1000"/>
              </a:spcBef>
              <a:spcAft>
                <a:spcPts val="0"/>
              </a:spcAft>
              <a:buClr>
                <a:schemeClr val="dk1"/>
              </a:buClr>
              <a:buSzPts val="1100"/>
              <a:buFont typeface="Arial"/>
              <a:buNone/>
            </a:pPr>
            <a:r>
              <a:rPr lang="it-IT" sz="2100">
                <a:latin typeface="Arial"/>
                <a:ea typeface="Arial"/>
                <a:cs typeface="Arial"/>
                <a:sym typeface="Arial"/>
              </a:rPr>
              <a:t>•Dopo la Seconda Guerra Mondiale venne rinominato Comunale e veniva usato come stadio principale dalla Juventus . Poi nel 2005 per i giochi invernali venne chiamato stadio Olimpico grande Torino.</a:t>
            </a:r>
            <a:endParaRPr sz="2100">
              <a:latin typeface="Arial"/>
              <a:ea typeface="Arial"/>
              <a:cs typeface="Arial"/>
              <a:sym typeface="Arial"/>
            </a:endParaRPr>
          </a:p>
          <a:p>
            <a:pPr indent="0" lvl="0" marL="0" rtl="0" algn="just">
              <a:lnSpc>
                <a:spcPct val="115000"/>
              </a:lnSpc>
              <a:spcBef>
                <a:spcPts val="1000"/>
              </a:spcBef>
              <a:spcAft>
                <a:spcPts val="0"/>
              </a:spcAft>
              <a:buClr>
                <a:schemeClr val="dk1"/>
              </a:buClr>
              <a:buSzPts val="1100"/>
              <a:buFont typeface="Arial"/>
              <a:buNone/>
            </a:pPr>
            <a:r>
              <a:rPr lang="it-IT" sz="2100">
                <a:latin typeface="Arial"/>
                <a:ea typeface="Arial"/>
                <a:cs typeface="Arial"/>
                <a:sym typeface="Arial"/>
              </a:rPr>
              <a:t>•La prima partita disputata in questo stadio fu Juventus Ujpest il 29 giugno 1933, concluso con il risultato 6 – 2 per la Juventus.</a:t>
            </a:r>
            <a:endParaRPr sz="2100">
              <a:latin typeface="Arial"/>
              <a:ea typeface="Arial"/>
              <a:cs typeface="Arial"/>
              <a:sym typeface="Arial"/>
            </a:endParaRPr>
          </a:p>
          <a:p>
            <a:pPr indent="0" lvl="0" marL="0" rtl="0" algn="l">
              <a:spcBef>
                <a:spcPts val="1000"/>
              </a:spcBef>
              <a:spcAft>
                <a:spcPts val="0"/>
              </a:spcAft>
              <a:buNone/>
            </a:pPr>
            <a:r>
              <a:t/>
            </a:r>
            <a:endParaRPr sz="33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omic Sans MS"/>
              <a:buNone/>
            </a:pPr>
            <a:r>
              <a:rPr lang="it-IT">
                <a:latin typeface="Comic Sans MS"/>
                <a:ea typeface="Comic Sans MS"/>
                <a:cs typeface="Comic Sans MS"/>
                <a:sym typeface="Comic Sans MS"/>
              </a:rPr>
              <a:t>Muoversi in guerra</a:t>
            </a:r>
            <a:endParaRPr/>
          </a:p>
        </p:txBody>
      </p:sp>
      <p:sp>
        <p:nvSpPr>
          <p:cNvPr id="161" name="Google Shape;161;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it-IT">
                <a:latin typeface="Comic Sans MS"/>
                <a:ea typeface="Comic Sans MS"/>
                <a:cs typeface="Comic Sans MS"/>
                <a:sym typeface="Comic Sans MS"/>
              </a:rPr>
              <a:t>Quando la Fiat si reinventò industria bellica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                                 Fiat 665 </a:t>
            </a:r>
            <a:endParaRPr/>
          </a:p>
        </p:txBody>
      </p:sp>
      <p:pic>
        <p:nvPicPr>
          <p:cNvPr id="167" name="Google Shape;167;p11"/>
          <p:cNvPicPr preferRelativeResize="0"/>
          <p:nvPr>
            <p:ph idx="1" type="body"/>
          </p:nvPr>
        </p:nvPicPr>
        <p:blipFill rotWithShape="1">
          <a:blip r:embed="rId3">
            <a:alphaModFix/>
          </a:blip>
          <a:srcRect b="0" l="0" r="0" t="0"/>
          <a:stretch/>
        </p:blipFill>
        <p:spPr>
          <a:xfrm>
            <a:off x="4087690" y="1825625"/>
            <a:ext cx="4016619" cy="43513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idx="1" type="body"/>
          </p:nvPr>
        </p:nvSpPr>
        <p:spPr>
          <a:xfrm>
            <a:off x="935664" y="1212112"/>
            <a:ext cx="10411785" cy="4877539"/>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chemeClr val="dk1"/>
              </a:buClr>
              <a:buSzPts val="1100"/>
              <a:buFont typeface="Arial"/>
              <a:buNone/>
            </a:pPr>
            <a:r>
              <a:rPr lang="it-IT">
                <a:solidFill>
                  <a:srgbClr val="595959"/>
                </a:solidFill>
                <a:latin typeface="Arial"/>
                <a:ea typeface="Arial"/>
                <a:cs typeface="Arial"/>
                <a:sym typeface="Arial"/>
              </a:rPr>
              <a:t>La produzione della “Fiat 665” inizia nel 1942 e finisce nel 1945. Questo mezzo veniva utilizzato per il trasporto delle truppe, ed  era un veicolo corazzato che garantiva  protezione contro i proiettili di armi leggere.</a:t>
            </a:r>
            <a:endParaRPr>
              <a:solidFill>
                <a:srgbClr val="595959"/>
              </a:solidFill>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rPr lang="it-IT">
                <a:solidFill>
                  <a:srgbClr val="595959"/>
                </a:solidFill>
                <a:latin typeface="Arial"/>
                <a:ea typeface="Arial"/>
                <a:cs typeface="Arial"/>
                <a:sym typeface="Arial"/>
              </a:rPr>
              <a:t>La capienza della “Fiat 665” era di 20 soldati, ed era  stata utilizzata anche dall’esercito italiano e dall’ esercito tedesco Wehrmacht.</a:t>
            </a:r>
            <a:endParaRPr>
              <a:solidFill>
                <a:srgbClr val="595959"/>
              </a:solidFill>
              <a:latin typeface="Arial"/>
              <a:ea typeface="Arial"/>
              <a:cs typeface="Arial"/>
              <a:sym typeface="Arial"/>
            </a:endParaRPr>
          </a:p>
          <a:p>
            <a:pPr indent="0" lvl="0" marL="0" rtl="0" algn="just">
              <a:lnSpc>
                <a:spcPct val="90000"/>
              </a:lnSpc>
              <a:spcBef>
                <a:spcPts val="1200"/>
              </a:spcBef>
              <a:spcAft>
                <a:spcPts val="0"/>
              </a:spcAft>
              <a:buClr>
                <a:schemeClr val="dk1"/>
              </a:buClr>
              <a:buSzPts val="2800"/>
              <a:buNone/>
            </a:pPr>
            <a:r>
              <a:t/>
            </a:r>
            <a:endParaRPr sz="2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omic Sans MS"/>
              <a:buNone/>
            </a:pPr>
            <a:r>
              <a:rPr lang="it-IT" sz="4000">
                <a:latin typeface="Comic Sans MS"/>
                <a:ea typeface="Comic Sans MS"/>
                <a:cs typeface="Comic Sans MS"/>
                <a:sym typeface="Comic Sans MS"/>
              </a:rPr>
              <a:t>Fiat 3000</a:t>
            </a:r>
            <a:endParaRPr/>
          </a:p>
        </p:txBody>
      </p:sp>
      <p:sp>
        <p:nvSpPr>
          <p:cNvPr id="178" name="Google Shape;178;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115000"/>
              </a:lnSpc>
              <a:spcBef>
                <a:spcPts val="0"/>
              </a:spcBef>
              <a:spcAft>
                <a:spcPts val="0"/>
              </a:spcAft>
              <a:buClr>
                <a:schemeClr val="dk1"/>
              </a:buClr>
              <a:buSzPts val="1100"/>
              <a:buFont typeface="Arial"/>
              <a:buNone/>
            </a:pPr>
            <a:r>
              <a:rPr lang="it-IT" sz="2200">
                <a:solidFill>
                  <a:srgbClr val="595959"/>
                </a:solidFill>
                <a:latin typeface="Arial"/>
                <a:ea typeface="Arial"/>
                <a:cs typeface="Arial"/>
                <a:sym typeface="Arial"/>
              </a:rPr>
              <a:t>Fiat 3000 fu  il primo carro armato prodotto in italia. Venne fabbricato per la prima volta nel 1921 e  la sua produzione finì nel 1945. Fu collaudato nel 1929 e ne furono  prenotati 1.400  veicoli, in Albania, Lettonia, Ungheria, Etiopia, Cina, Danimarca e Giappone.</a:t>
            </a:r>
            <a:endParaRPr sz="2200">
              <a:solidFill>
                <a:srgbClr val="595959"/>
              </a:solidFill>
              <a:latin typeface="Arial"/>
              <a:ea typeface="Arial"/>
              <a:cs typeface="Arial"/>
              <a:sym typeface="Arial"/>
            </a:endParaRPr>
          </a:p>
          <a:p>
            <a:pPr indent="0" lvl="0" marL="0" rtl="0" algn="l">
              <a:lnSpc>
                <a:spcPct val="90000"/>
              </a:lnSpc>
              <a:spcBef>
                <a:spcPts val="1200"/>
              </a:spcBef>
              <a:spcAft>
                <a:spcPts val="0"/>
              </a:spcAft>
              <a:buClr>
                <a:schemeClr val="dk1"/>
              </a:buClr>
              <a:buSzPts val="1600"/>
              <a:buNone/>
            </a:pPr>
            <a:r>
              <a:t/>
            </a:r>
            <a:endParaRPr/>
          </a:p>
        </p:txBody>
      </p:sp>
      <p:pic>
        <p:nvPicPr>
          <p:cNvPr id="179" name="Google Shape;179;p13"/>
          <p:cNvPicPr preferRelativeResize="0"/>
          <p:nvPr>
            <p:ph idx="1" type="body"/>
          </p:nvPr>
        </p:nvPicPr>
        <p:blipFill rotWithShape="1">
          <a:blip r:embed="rId3">
            <a:alphaModFix/>
          </a:blip>
          <a:srcRect b="0" l="0" r="0" t="0"/>
          <a:stretch/>
        </p:blipFill>
        <p:spPr>
          <a:xfrm>
            <a:off x="5183188" y="1650525"/>
            <a:ext cx="6172200" cy="3547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Hugo Boss, stilista delle divise delle SS</a:t>
            </a:r>
            <a:endParaRPr/>
          </a:p>
        </p:txBody>
      </p:sp>
      <p:sp>
        <p:nvSpPr>
          <p:cNvPr id="91" name="Google Shape;9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2800"/>
              <a:buNone/>
            </a:pPr>
            <a:r>
              <a:rPr lang="it-IT">
                <a:latin typeface="Arial"/>
                <a:ea typeface="Arial"/>
                <a:cs typeface="Arial"/>
                <a:sym typeface="Arial"/>
              </a:rPr>
              <a:t>L’azienda di moda “Hugo Boss” fu fondata nel 1924. Inizialmente non riuscì ad affermarsi a causa della crisi economica verificatasi  in Germania dopo la Prima Guerra Mondiale. Di conseguenza  nel 1930 andò in bancarotta.  Hitler, una volta salito al potere nel 1933, ingaggiò  Hugo Boss quale  fornitore ufficiale delle divise delle SS. Grazie a questo sodalizio Hugo Boss riuscì a rifondare l’azienda. </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3"/>
          <p:cNvPicPr preferRelativeResize="0"/>
          <p:nvPr>
            <p:ph idx="2" type="pic"/>
          </p:nvPr>
        </p:nvPicPr>
        <p:blipFill rotWithShape="1">
          <a:blip r:embed="rId3">
            <a:alphaModFix/>
          </a:blip>
          <a:srcRect b="0" l="8692" r="8691" t="0"/>
          <a:stretch/>
        </p:blipFill>
        <p:spPr>
          <a:xfrm>
            <a:off x="5183188" y="987425"/>
            <a:ext cx="6172200" cy="4873625"/>
          </a:xfrm>
          <a:prstGeom prst="rect">
            <a:avLst/>
          </a:prstGeom>
          <a:noFill/>
          <a:ln>
            <a:noFill/>
          </a:ln>
        </p:spPr>
      </p:pic>
      <p:sp>
        <p:nvSpPr>
          <p:cNvPr id="97" name="Google Shape;97;p3"/>
          <p:cNvSpPr txBox="1"/>
          <p:nvPr>
            <p:ph idx="1" type="body"/>
          </p:nvPr>
        </p:nvSpPr>
        <p:spPr>
          <a:xfrm>
            <a:off x="825488" y="1401775"/>
            <a:ext cx="3932100" cy="3811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b="1" lang="it-IT" sz="2200">
                <a:latin typeface="Comic Sans MS"/>
                <a:ea typeface="Comic Sans MS"/>
                <a:cs typeface="Comic Sans MS"/>
                <a:sym typeface="Comic Sans MS"/>
              </a:rPr>
              <a:t>Data</a:t>
            </a:r>
            <a:r>
              <a:rPr lang="it-IT" sz="2200">
                <a:latin typeface="Comic Sans MS"/>
                <a:ea typeface="Comic Sans MS"/>
                <a:cs typeface="Comic Sans MS"/>
                <a:sym typeface="Comic Sans MS"/>
              </a:rPr>
              <a:t>: </a:t>
            </a:r>
            <a:r>
              <a:rPr lang="it-IT" sz="2200">
                <a:latin typeface="Arial"/>
                <a:ea typeface="Arial"/>
                <a:cs typeface="Arial"/>
                <a:sym typeface="Arial"/>
              </a:rPr>
              <a:t>sconosciuta</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b="1" lang="it-IT" sz="2200">
                <a:latin typeface="Comic Sans MS"/>
                <a:ea typeface="Comic Sans MS"/>
                <a:cs typeface="Comic Sans MS"/>
                <a:sym typeface="Comic Sans MS"/>
              </a:rPr>
              <a:t>Pubblicazione</a:t>
            </a:r>
            <a:r>
              <a:rPr lang="it-IT" sz="2200">
                <a:latin typeface="Comic Sans MS"/>
                <a:ea typeface="Comic Sans MS"/>
                <a:cs typeface="Comic Sans MS"/>
                <a:sym typeface="Comic Sans MS"/>
              </a:rPr>
              <a:t>: </a:t>
            </a:r>
            <a:r>
              <a:rPr lang="it-IT" sz="2200">
                <a:latin typeface="Arial"/>
                <a:ea typeface="Arial"/>
                <a:cs typeface="Arial"/>
                <a:sym typeface="Arial"/>
              </a:rPr>
              <a:t>28 luglio 2011</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b="1" lang="it-IT" sz="2200">
                <a:latin typeface="Comic Sans MS"/>
                <a:ea typeface="Comic Sans MS"/>
                <a:cs typeface="Comic Sans MS"/>
                <a:sym typeface="Comic Sans MS"/>
              </a:rPr>
              <a:t>Autore</a:t>
            </a:r>
            <a:r>
              <a:rPr lang="it-IT" sz="2200">
                <a:latin typeface="Comic Sans MS"/>
                <a:ea typeface="Comic Sans MS"/>
                <a:cs typeface="Comic Sans MS"/>
                <a:sym typeface="Comic Sans MS"/>
              </a:rPr>
              <a:t>: </a:t>
            </a:r>
            <a:r>
              <a:rPr i="0" lang="it-IT" sz="2200">
                <a:solidFill>
                  <a:srgbClr val="202122"/>
                </a:solidFill>
                <a:latin typeface="Arial"/>
                <a:ea typeface="Arial"/>
                <a:cs typeface="Arial"/>
                <a:sym typeface="Arial"/>
              </a:rPr>
              <a:t>Karl Marth Sted</a:t>
            </a:r>
            <a:r>
              <a:rPr b="0" i="0" lang="it-IT" sz="2200">
                <a:solidFill>
                  <a:srgbClr val="202122"/>
                </a:solidFill>
                <a:latin typeface="Comic Sans MS"/>
                <a:ea typeface="Comic Sans MS"/>
                <a:cs typeface="Comic Sans MS"/>
                <a:sym typeface="Comic Sans MS"/>
              </a:rPr>
              <a:t> </a:t>
            </a:r>
            <a:endParaRPr sz="1800"/>
          </a:p>
          <a:p>
            <a:pPr indent="0" lvl="0" marL="0" rtl="0" algn="l">
              <a:lnSpc>
                <a:spcPct val="90000"/>
              </a:lnSpc>
              <a:spcBef>
                <a:spcPts val="1000"/>
              </a:spcBef>
              <a:spcAft>
                <a:spcPts val="0"/>
              </a:spcAft>
              <a:buClr>
                <a:srgbClr val="202122"/>
              </a:buClr>
              <a:buSzPts val="2000"/>
              <a:buNone/>
            </a:pPr>
            <a:r>
              <a:rPr b="1" lang="it-IT" sz="2200">
                <a:solidFill>
                  <a:srgbClr val="202122"/>
                </a:solidFill>
                <a:latin typeface="Comic Sans MS"/>
                <a:ea typeface="Comic Sans MS"/>
                <a:cs typeface="Comic Sans MS"/>
                <a:sym typeface="Comic Sans MS"/>
              </a:rPr>
              <a:t>Luogo</a:t>
            </a:r>
            <a:r>
              <a:rPr lang="it-IT" sz="2200">
                <a:solidFill>
                  <a:srgbClr val="202122"/>
                </a:solidFill>
                <a:latin typeface="Comic Sans MS"/>
                <a:ea typeface="Comic Sans MS"/>
                <a:cs typeface="Comic Sans MS"/>
                <a:sym typeface="Comic Sans MS"/>
              </a:rPr>
              <a:t>: </a:t>
            </a:r>
            <a:r>
              <a:rPr i="0" lang="it-IT" sz="2200">
                <a:solidFill>
                  <a:srgbClr val="202122"/>
                </a:solidFill>
                <a:latin typeface="Arial"/>
                <a:ea typeface="Arial"/>
                <a:cs typeface="Arial"/>
                <a:sym typeface="Arial"/>
              </a:rPr>
              <a:t>Mo i Rana, Nordland</a:t>
            </a:r>
            <a:endParaRPr sz="2200">
              <a:latin typeface="Arial"/>
              <a:ea typeface="Arial"/>
              <a:cs typeface="Arial"/>
              <a:sym typeface="Arial"/>
            </a:endParaRPr>
          </a:p>
        </p:txBody>
      </p:sp>
      <p:sp>
        <p:nvSpPr>
          <p:cNvPr id="98" name="Google Shape;98;p3"/>
          <p:cNvSpPr txBox="1"/>
          <p:nvPr/>
        </p:nvSpPr>
        <p:spPr>
          <a:xfrm>
            <a:off x="5510464" y="6023811"/>
            <a:ext cx="473242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1200" u="none" cap="none" strike="noStrike">
                <a:solidFill>
                  <a:schemeClr val="dk1"/>
                </a:solidFill>
                <a:latin typeface="Arial"/>
                <a:ea typeface="Arial"/>
                <a:cs typeface="Arial"/>
                <a:sym typeface="Arial"/>
              </a:rPr>
              <a:t>Bergjegere fra 6. Kompani i Mo i Rana, Otto Erlacher fremst</a:t>
            </a:r>
            <a:br>
              <a:rPr b="0" i="0" lang="it-IT" sz="1800" u="none" cap="none" strike="noStrike">
                <a:solidFill>
                  <a:schemeClr val="dk1"/>
                </a:solidFill>
                <a:latin typeface="Times New Roman"/>
                <a:ea typeface="Times New Roman"/>
                <a:cs typeface="Times New Roman"/>
                <a:sym typeface="Times New Roman"/>
              </a:rPr>
            </a:b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4"/>
          <p:cNvPicPr preferRelativeResize="0"/>
          <p:nvPr>
            <p:ph idx="1" type="body"/>
          </p:nvPr>
        </p:nvPicPr>
        <p:blipFill rotWithShape="1">
          <a:blip r:embed="rId3">
            <a:alphaModFix/>
          </a:blip>
          <a:srcRect b="0" l="0" r="0" t="0"/>
          <a:stretch/>
        </p:blipFill>
        <p:spPr>
          <a:xfrm>
            <a:off x="6146215" y="987425"/>
            <a:ext cx="4246145" cy="4873625"/>
          </a:xfrm>
          <a:prstGeom prst="rect">
            <a:avLst/>
          </a:prstGeom>
          <a:noFill/>
          <a:ln>
            <a:noFill/>
          </a:ln>
        </p:spPr>
      </p:pic>
      <p:sp>
        <p:nvSpPr>
          <p:cNvPr id="104" name="Google Shape;104;p4"/>
          <p:cNvSpPr txBox="1"/>
          <p:nvPr>
            <p:ph idx="2" type="body"/>
          </p:nvPr>
        </p:nvSpPr>
        <p:spPr>
          <a:xfrm>
            <a:off x="882638" y="987425"/>
            <a:ext cx="3932100" cy="3811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000"/>
              <a:buNone/>
            </a:pPr>
            <a:r>
              <a:rPr b="1" lang="it-IT" sz="2600">
                <a:latin typeface="Comic Sans MS"/>
                <a:ea typeface="Comic Sans MS"/>
                <a:cs typeface="Comic Sans MS"/>
                <a:sym typeface="Comic Sans MS"/>
              </a:rPr>
              <a:t>Data</a:t>
            </a:r>
            <a:r>
              <a:rPr lang="it-IT" sz="2600">
                <a:latin typeface="Comic Sans MS"/>
                <a:ea typeface="Comic Sans MS"/>
                <a:cs typeface="Comic Sans MS"/>
                <a:sym typeface="Comic Sans MS"/>
              </a:rPr>
              <a:t>: </a:t>
            </a:r>
            <a:r>
              <a:rPr lang="it-IT" sz="2600">
                <a:latin typeface="Arial"/>
                <a:ea typeface="Arial"/>
                <a:cs typeface="Arial"/>
                <a:sym typeface="Arial"/>
              </a:rPr>
              <a:t>1940-41 ca.</a:t>
            </a:r>
            <a:endParaRPr sz="22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b="1" lang="it-IT" sz="2600">
                <a:latin typeface="Comic Sans MS"/>
                <a:ea typeface="Comic Sans MS"/>
                <a:cs typeface="Comic Sans MS"/>
                <a:sym typeface="Comic Sans MS"/>
              </a:rPr>
              <a:t>Autore</a:t>
            </a:r>
            <a:r>
              <a:rPr lang="it-IT" sz="2600">
                <a:latin typeface="Comic Sans MS"/>
                <a:ea typeface="Comic Sans MS"/>
                <a:cs typeface="Comic Sans MS"/>
                <a:sym typeface="Comic Sans MS"/>
              </a:rPr>
              <a:t>: </a:t>
            </a:r>
            <a:r>
              <a:rPr lang="it-IT" sz="2600">
                <a:latin typeface="Arial"/>
                <a:ea typeface="Arial"/>
                <a:cs typeface="Arial"/>
                <a:sym typeface="Arial"/>
              </a:rPr>
              <a:t>sconosciuto</a:t>
            </a:r>
            <a:endParaRPr sz="22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b="1" lang="it-IT" sz="2600">
                <a:latin typeface="Comic Sans MS"/>
                <a:ea typeface="Comic Sans MS"/>
                <a:cs typeface="Comic Sans MS"/>
                <a:sym typeface="Comic Sans MS"/>
              </a:rPr>
              <a:t>Luogo</a:t>
            </a:r>
            <a:r>
              <a:rPr lang="it-IT" sz="2600">
                <a:latin typeface="Comic Sans MS"/>
                <a:ea typeface="Comic Sans MS"/>
                <a:cs typeface="Comic Sans MS"/>
                <a:sym typeface="Comic Sans MS"/>
              </a:rPr>
              <a:t>: </a:t>
            </a:r>
            <a:r>
              <a:rPr lang="it-IT" sz="2600">
                <a:latin typeface="Arial"/>
                <a:ea typeface="Arial"/>
                <a:cs typeface="Arial"/>
                <a:sym typeface="Arial"/>
              </a:rPr>
              <a:t>sconosciuto</a:t>
            </a:r>
            <a:endParaRPr sz="2200">
              <a:latin typeface="Arial"/>
              <a:ea typeface="Arial"/>
              <a:cs typeface="Arial"/>
              <a:sym typeface="Arial"/>
            </a:endParaRPr>
          </a:p>
        </p:txBody>
      </p:sp>
      <p:sp>
        <p:nvSpPr>
          <p:cNvPr id="105" name="Google Shape;105;p4"/>
          <p:cNvSpPr txBox="1"/>
          <p:nvPr/>
        </p:nvSpPr>
        <p:spPr>
          <a:xfrm>
            <a:off x="6096000" y="6035040"/>
            <a:ext cx="59527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1200">
                <a:solidFill>
                  <a:srgbClr val="202122"/>
                </a:solidFill>
                <a:latin typeface="Arial"/>
                <a:ea typeface="Arial"/>
                <a:cs typeface="Arial"/>
                <a:sym typeface="Arial"/>
              </a:rPr>
              <a:t>Bundesarchiv Bild 146-2007-0022, Wilhelm Ritter von Leeb</a:t>
            </a:r>
            <a:endParaRPr b="1" i="1" sz="1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nvSpPr>
        <p:spPr>
          <a:xfrm>
            <a:off x="1259700" y="758550"/>
            <a:ext cx="9672600" cy="4969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it-IT" sz="2500">
                <a:solidFill>
                  <a:schemeClr val="dk1"/>
                </a:solidFill>
                <a:latin typeface="Arial"/>
                <a:ea typeface="Arial"/>
                <a:cs typeface="Arial"/>
                <a:sym typeface="Arial"/>
              </a:rPr>
              <a:t>Il fondatore dell’azienda fu accusato dell</a:t>
            </a:r>
            <a:r>
              <a:rPr lang="it-IT" sz="2500">
                <a:solidFill>
                  <a:schemeClr val="dk1"/>
                </a:solidFill>
              </a:rPr>
              <a:t>o sfruttamento</a:t>
            </a:r>
            <a:r>
              <a:rPr lang="it-IT" sz="2500">
                <a:solidFill>
                  <a:schemeClr val="dk1"/>
                </a:solidFill>
                <a:latin typeface="Arial"/>
                <a:ea typeface="Arial"/>
                <a:cs typeface="Arial"/>
                <a:sym typeface="Arial"/>
              </a:rPr>
              <a:t> di centinaia di lavoratori tra cui donne e prigionieri di guerra francesi, rinchiusi nei campi di lavoro. Nel 1945 la Germania </a:t>
            </a:r>
            <a:r>
              <a:rPr lang="it-IT" sz="2500">
                <a:solidFill>
                  <a:schemeClr val="dk1"/>
                </a:solidFill>
              </a:rPr>
              <a:t>fu</a:t>
            </a:r>
            <a:r>
              <a:rPr lang="it-IT" sz="2500">
                <a:solidFill>
                  <a:schemeClr val="dk1"/>
                </a:solidFill>
                <a:latin typeface="Arial"/>
                <a:ea typeface="Arial"/>
                <a:cs typeface="Arial"/>
                <a:sym typeface="Arial"/>
              </a:rPr>
              <a:t> sconfitta e Hugo Boss</a:t>
            </a:r>
            <a:r>
              <a:rPr lang="it-IT" sz="2500">
                <a:solidFill>
                  <a:schemeClr val="dk1"/>
                </a:solidFill>
              </a:rPr>
              <a:t>,</a:t>
            </a:r>
            <a:r>
              <a:rPr lang="it-IT" sz="2500">
                <a:solidFill>
                  <a:schemeClr val="dk1"/>
                </a:solidFill>
                <a:latin typeface="Arial"/>
                <a:ea typeface="Arial"/>
                <a:cs typeface="Arial"/>
                <a:sym typeface="Arial"/>
              </a:rPr>
              <a:t> accusato di aver sostenuto il partito nazista, fu condannato a pagare una multa di circa 1</a:t>
            </a:r>
            <a:r>
              <a:rPr lang="it-IT" sz="2500">
                <a:solidFill>
                  <a:schemeClr val="dk1"/>
                </a:solidFill>
              </a:rPr>
              <a:t>00000</a:t>
            </a:r>
            <a:r>
              <a:rPr lang="it-IT" sz="2500">
                <a:solidFill>
                  <a:schemeClr val="dk1"/>
                </a:solidFill>
                <a:latin typeface="Arial"/>
                <a:ea typeface="Arial"/>
                <a:cs typeface="Arial"/>
                <a:sym typeface="Arial"/>
              </a:rPr>
              <a:t> </a:t>
            </a:r>
            <a:r>
              <a:rPr lang="it-IT" sz="2500">
                <a:solidFill>
                  <a:schemeClr val="dk1"/>
                </a:solidFill>
              </a:rPr>
              <a:t>marchi</a:t>
            </a:r>
            <a:r>
              <a:rPr lang="it-IT" sz="2500">
                <a:solidFill>
                  <a:schemeClr val="dk1"/>
                </a:solidFill>
                <a:latin typeface="Arial"/>
                <a:ea typeface="Arial"/>
                <a:cs typeface="Arial"/>
                <a:sym typeface="Arial"/>
              </a:rPr>
              <a:t> e privato del diritto del voto. </a:t>
            </a:r>
            <a:r>
              <a:rPr lang="it-IT" sz="2500">
                <a:solidFill>
                  <a:schemeClr val="dk1"/>
                </a:solidFill>
              </a:rPr>
              <a:t>N</a:t>
            </a:r>
            <a:r>
              <a:rPr lang="it-IT" sz="2500">
                <a:solidFill>
                  <a:schemeClr val="dk1"/>
                </a:solidFill>
                <a:latin typeface="Arial"/>
                <a:ea typeface="Arial"/>
                <a:cs typeface="Arial"/>
                <a:sym typeface="Arial"/>
              </a:rPr>
              <a:t>el 1948</a:t>
            </a:r>
            <a:r>
              <a:rPr lang="it-IT" sz="2500">
                <a:solidFill>
                  <a:schemeClr val="dk1"/>
                </a:solidFill>
              </a:rPr>
              <a:t> morì</a:t>
            </a:r>
            <a:r>
              <a:rPr lang="it-IT" sz="2500">
                <a:solidFill>
                  <a:schemeClr val="dk1"/>
                </a:solidFill>
                <a:latin typeface="Arial"/>
                <a:ea typeface="Arial"/>
                <a:cs typeface="Arial"/>
                <a:sym typeface="Arial"/>
              </a:rPr>
              <a:t> e la sua produzione di divise  finì. Cinque anni dopo, il figliastro Eugen Holy prese il posto del padre e  l’azienda iniziò a produrre vestiti per uomini. Nel 1993 la sua produzione si espanse</a:t>
            </a:r>
            <a:r>
              <a:rPr lang="it-IT" sz="2500">
                <a:solidFill>
                  <a:schemeClr val="dk1"/>
                </a:solidFill>
              </a:rPr>
              <a:t> e,</a:t>
            </a:r>
            <a:r>
              <a:rPr lang="it-IT" sz="2500">
                <a:solidFill>
                  <a:schemeClr val="dk1"/>
                </a:solidFill>
                <a:latin typeface="Arial"/>
                <a:ea typeface="Arial"/>
                <a:cs typeface="Arial"/>
                <a:sym typeface="Arial"/>
              </a:rPr>
              <a:t> oltre al settore della moda, si dedicò a quello della profumeria, dando vita alla prima fragranza: la “Hugo”.</a:t>
            </a:r>
            <a:endParaRPr sz="2500">
              <a:solidFill>
                <a:schemeClr val="dk1"/>
              </a:solidFill>
              <a:latin typeface="Arial"/>
              <a:ea typeface="Arial"/>
              <a:cs typeface="Arial"/>
              <a:sym typeface="Arial"/>
            </a:endParaRPr>
          </a:p>
          <a:p>
            <a:pPr indent="0" lvl="0" marL="0" marR="0" rtl="0" algn="l">
              <a:lnSpc>
                <a:spcPct val="115000"/>
              </a:lnSpc>
              <a:spcBef>
                <a:spcPts val="1000"/>
              </a:spcBef>
              <a:spcAft>
                <a:spcPts val="0"/>
              </a:spcAft>
              <a:buNone/>
            </a:pPr>
            <a:r>
              <a:t/>
            </a:r>
            <a:endParaRPr sz="21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Moda e Sport</a:t>
            </a:r>
            <a:endParaRPr/>
          </a:p>
        </p:txBody>
      </p:sp>
      <p:sp>
        <p:nvSpPr>
          <p:cNvPr id="116" name="Google Shape;116;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chemeClr val="dk1"/>
              </a:buClr>
              <a:buSzPts val="2400"/>
              <a:buNone/>
            </a:pPr>
            <a:r>
              <a:rPr lang="it-IT" sz="2400">
                <a:latin typeface="Arial"/>
                <a:ea typeface="Arial"/>
                <a:cs typeface="Arial"/>
                <a:sym typeface="Arial"/>
              </a:rPr>
              <a:t>Ma la moda non si occupava esclusivamente di vestire ufficiali e soldati. Un’attenzione particolare era riservata anche al mondo dello Sport, e in particolare alle divise delle squadre di calcio.</a:t>
            </a:r>
            <a:endParaRPr/>
          </a:p>
          <a:p>
            <a:pPr indent="0" lvl="0" marL="0" rtl="0" algn="just">
              <a:lnSpc>
                <a:spcPct val="150000"/>
              </a:lnSpc>
              <a:spcBef>
                <a:spcPts val="1000"/>
              </a:spcBef>
              <a:spcAft>
                <a:spcPts val="0"/>
              </a:spcAft>
              <a:buClr>
                <a:schemeClr val="dk1"/>
              </a:buClr>
              <a:buSzPts val="2400"/>
              <a:buNone/>
            </a:pPr>
            <a:r>
              <a:rPr lang="it-IT" sz="2400">
                <a:latin typeface="Arial"/>
                <a:ea typeface="Arial"/>
                <a:cs typeface="Arial"/>
                <a:sym typeface="Arial"/>
              </a:rPr>
              <a:t>Il 12 giugno </a:t>
            </a:r>
            <a:r>
              <a:rPr lang="it-IT" sz="2400">
                <a:latin typeface="Arial"/>
                <a:ea typeface="Arial"/>
                <a:cs typeface="Arial"/>
                <a:sym typeface="Arial"/>
              </a:rPr>
              <a:t>1938 Italia e Francia disputarono una partita in cui la prima scese in campo vestita di nero, pronta a dimostrare la propria forza in un’ottica propagandistica dello sport. </a:t>
            </a:r>
            <a:endParaRPr sz="2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760175" y="457200"/>
            <a:ext cx="3916500" cy="1600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45454"/>
              <a:buFont typeface="Comic Sans MS"/>
              <a:buNone/>
            </a:pPr>
            <a:br>
              <a:rPr b="1" lang="it-IT">
                <a:latin typeface="Comic Sans MS"/>
                <a:ea typeface="Comic Sans MS"/>
                <a:cs typeface="Comic Sans MS"/>
                <a:sym typeface="Comic Sans MS"/>
              </a:rPr>
            </a:br>
            <a:br>
              <a:rPr b="1" lang="it-IT">
                <a:latin typeface="Comic Sans MS"/>
                <a:ea typeface="Comic Sans MS"/>
                <a:cs typeface="Comic Sans MS"/>
                <a:sym typeface="Comic Sans MS"/>
              </a:rPr>
            </a:br>
            <a:r>
              <a:rPr lang="it-IT" sz="3400">
                <a:latin typeface="Comic Sans MS"/>
                <a:ea typeface="Comic Sans MS"/>
                <a:cs typeface="Comic Sans MS"/>
                <a:sym typeface="Comic Sans MS"/>
              </a:rPr>
              <a:t>DIVISA CALCISTICA ITALIANA- IERI</a:t>
            </a:r>
            <a:endParaRPr sz="2200"/>
          </a:p>
        </p:txBody>
      </p:sp>
      <p:sp>
        <p:nvSpPr>
          <p:cNvPr id="122" name="Google Shape;122;p7"/>
          <p:cNvSpPr txBox="1"/>
          <p:nvPr>
            <p:ph idx="1" type="body"/>
          </p:nvPr>
        </p:nvSpPr>
        <p:spPr>
          <a:xfrm>
            <a:off x="760175" y="2304525"/>
            <a:ext cx="4214100" cy="3460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rgbClr val="202122"/>
              </a:buClr>
              <a:buSzPts val="1800"/>
              <a:buNone/>
            </a:pPr>
            <a:r>
              <a:rPr lang="it-IT">
                <a:highlight>
                  <a:srgbClr val="FFFFFF"/>
                </a:highlight>
                <a:latin typeface="Arial"/>
                <a:ea typeface="Arial"/>
                <a:cs typeface="Arial"/>
                <a:sym typeface="Arial"/>
              </a:rPr>
              <a:t>La prima maglia indossata dalla nazionale italiana  contro la Francia il 15 maggio 1910 era di colore bianco. Tale scelta fu semplicemente dovuta al fatto che non si era </a:t>
            </a:r>
            <a:r>
              <a:rPr lang="it-IT">
                <a:highlight>
                  <a:schemeClr val="lt1"/>
                </a:highlight>
                <a:latin typeface="Arial"/>
                <a:ea typeface="Arial"/>
                <a:cs typeface="Arial"/>
                <a:sym typeface="Arial"/>
              </a:rPr>
              <a:t>ancora </a:t>
            </a:r>
            <a:r>
              <a:rPr lang="it-IT">
                <a:highlight>
                  <a:srgbClr val="FFFFFF"/>
                </a:highlight>
                <a:latin typeface="Arial"/>
                <a:ea typeface="Arial"/>
                <a:cs typeface="Arial"/>
                <a:sym typeface="Arial"/>
              </a:rPr>
              <a:t>raggiunto l'accordo sulla divisa ufficiale dell’Italia. L’anno successivo, in occasione della partita che si disputò contro l’Ungheria, vennero usati magliette e pantaloncini azzurri (l’azzurro simboleggia il colore dominante dei Savoia).</a:t>
            </a:r>
            <a:endParaRPr>
              <a:latin typeface="Arial"/>
              <a:ea typeface="Arial"/>
              <a:cs typeface="Arial"/>
              <a:sym typeface="Arial"/>
            </a:endParaRPr>
          </a:p>
        </p:txBody>
      </p:sp>
      <p:pic>
        <p:nvPicPr>
          <p:cNvPr id="123" name="Google Shape;123;p7"/>
          <p:cNvPicPr preferRelativeResize="0"/>
          <p:nvPr/>
        </p:nvPicPr>
        <p:blipFill>
          <a:blip r:embed="rId3">
            <a:alphaModFix/>
          </a:blip>
          <a:stretch>
            <a:fillRect/>
          </a:stretch>
        </p:blipFill>
        <p:spPr>
          <a:xfrm>
            <a:off x="5847575" y="247875"/>
            <a:ext cx="4843451" cy="6312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db18a06799_2_0"/>
          <p:cNvSpPr txBox="1"/>
          <p:nvPr>
            <p:ph type="title"/>
          </p:nvPr>
        </p:nvSpPr>
        <p:spPr>
          <a:xfrm>
            <a:off x="839800" y="585800"/>
            <a:ext cx="3932100" cy="13857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94117"/>
              <a:buFont typeface="Comic Sans MS"/>
              <a:buNone/>
            </a:pPr>
            <a:r>
              <a:rPr lang="it-IT" sz="3400">
                <a:latin typeface="Comic Sans MS"/>
                <a:ea typeface="Comic Sans MS"/>
                <a:cs typeface="Comic Sans MS"/>
                <a:sym typeface="Comic Sans MS"/>
              </a:rPr>
              <a:t>DIVISA CALCISTICA ITALIANA- OGGI</a:t>
            </a:r>
            <a:endParaRPr/>
          </a:p>
        </p:txBody>
      </p:sp>
      <p:sp>
        <p:nvSpPr>
          <p:cNvPr id="129" name="Google Shape;129;gdb18a06799_2_0"/>
          <p:cNvSpPr txBox="1"/>
          <p:nvPr>
            <p:ph idx="1" type="body"/>
          </p:nvPr>
        </p:nvSpPr>
        <p:spPr>
          <a:xfrm>
            <a:off x="839800" y="2214400"/>
            <a:ext cx="3932100" cy="43152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2300"/>
              </a:spcAft>
              <a:buClr>
                <a:schemeClr val="dk1"/>
              </a:buClr>
              <a:buSzPts val="935"/>
              <a:buFont typeface="Arial"/>
              <a:buNone/>
            </a:pPr>
            <a:r>
              <a:rPr lang="it-IT" sz="1347">
                <a:highlight>
                  <a:srgbClr val="FFFFFF"/>
                </a:highlight>
                <a:latin typeface="Arial"/>
                <a:ea typeface="Arial"/>
                <a:cs typeface="Arial"/>
                <a:sym typeface="Arial"/>
              </a:rPr>
              <a:t>L</a:t>
            </a:r>
            <a:r>
              <a:rPr lang="it-IT" sz="1647">
                <a:highlight>
                  <a:srgbClr val="FFFFFF"/>
                </a:highlight>
                <a:latin typeface="Arial"/>
                <a:ea typeface="Arial"/>
                <a:cs typeface="Arial"/>
                <a:sym typeface="Arial"/>
              </a:rPr>
              <a:t>a Nazionale nel 1994 tornò da Los Angeles con un secondo posto nella classifica della Coppa del Mondo,  il rigore sbagliato più famoso della storia (l’errore fu commesso da Baggio) e la </a:t>
            </a:r>
            <a:r>
              <a:rPr b="1" lang="it-IT" sz="1647">
                <a:highlight>
                  <a:srgbClr val="FFFFFF"/>
                </a:highlight>
                <a:latin typeface="Arial"/>
                <a:ea typeface="Arial"/>
                <a:cs typeface="Arial"/>
                <a:sym typeface="Arial"/>
              </a:rPr>
              <a:t>divisa</a:t>
            </a:r>
            <a:r>
              <a:rPr lang="it-IT" sz="1647">
                <a:highlight>
                  <a:srgbClr val="FFFFFF"/>
                </a:highlight>
                <a:latin typeface="Arial"/>
                <a:ea typeface="Arial"/>
                <a:cs typeface="Arial"/>
                <a:sym typeface="Arial"/>
              </a:rPr>
              <a:t> di </a:t>
            </a:r>
            <a:r>
              <a:rPr b="1" lang="it-IT" sz="1647">
                <a:highlight>
                  <a:srgbClr val="FFFFFF"/>
                </a:highlight>
                <a:latin typeface="Arial"/>
                <a:ea typeface="Arial"/>
                <a:cs typeface="Arial"/>
                <a:sym typeface="Arial"/>
              </a:rPr>
              <a:t>Giorgio</a:t>
            </a:r>
            <a:r>
              <a:rPr lang="it-IT" sz="1647">
                <a:highlight>
                  <a:srgbClr val="FFFFFF"/>
                </a:highlight>
                <a:latin typeface="Arial"/>
                <a:ea typeface="Arial"/>
                <a:cs typeface="Arial"/>
                <a:sym typeface="Arial"/>
              </a:rPr>
              <a:t> </a:t>
            </a:r>
            <a:r>
              <a:rPr b="1" lang="it-IT" sz="1647">
                <a:highlight>
                  <a:srgbClr val="FFFFFF"/>
                </a:highlight>
                <a:latin typeface="Arial"/>
                <a:ea typeface="Arial"/>
                <a:cs typeface="Arial"/>
                <a:sym typeface="Arial"/>
              </a:rPr>
              <a:t>Armani</a:t>
            </a:r>
            <a:r>
              <a:rPr lang="it-IT" sz="1647">
                <a:highlight>
                  <a:srgbClr val="FFFFFF"/>
                </a:highlight>
                <a:latin typeface="Arial"/>
                <a:ea typeface="Arial"/>
                <a:cs typeface="Arial"/>
                <a:sym typeface="Arial"/>
              </a:rPr>
              <a:t>. Venticinque anni dopo, nel 2019, quel sodalizio è tornato a viaggiare in giro per il mondo. </a:t>
            </a:r>
            <a:r>
              <a:rPr b="1" lang="it-IT" sz="1647">
                <a:highlight>
                  <a:srgbClr val="FFFFFF"/>
                </a:highlight>
                <a:latin typeface="Arial"/>
                <a:ea typeface="Arial"/>
                <a:cs typeface="Arial"/>
                <a:sym typeface="Arial"/>
              </a:rPr>
              <a:t>Giorgio Armani</a:t>
            </a:r>
            <a:r>
              <a:rPr lang="it-IT" sz="1647">
                <a:highlight>
                  <a:srgbClr val="FFFFFF"/>
                </a:highlight>
                <a:latin typeface="Arial"/>
                <a:ea typeface="Arial"/>
                <a:cs typeface="Arial"/>
                <a:sym typeface="Arial"/>
              </a:rPr>
              <a:t> ha infatti firmato un accordo quadriennale con la Figc per disegnare il guardaroba formale della Nazionale di calcio. Anzi, delle Nazionali, visto che la collaborazione, si estende all’under 21 e alla squadra femminile.</a:t>
            </a:r>
            <a:endParaRPr sz="1660">
              <a:latin typeface="Arial"/>
              <a:ea typeface="Arial"/>
              <a:cs typeface="Arial"/>
              <a:sym typeface="Arial"/>
            </a:endParaRPr>
          </a:p>
        </p:txBody>
      </p:sp>
      <p:pic>
        <p:nvPicPr>
          <p:cNvPr id="130" name="Google Shape;130;gdb18a06799_2_0"/>
          <p:cNvPicPr preferRelativeResize="0"/>
          <p:nvPr/>
        </p:nvPicPr>
        <p:blipFill>
          <a:blip r:embed="rId3">
            <a:alphaModFix/>
          </a:blip>
          <a:stretch>
            <a:fillRect/>
          </a:stretch>
        </p:blipFill>
        <p:spPr>
          <a:xfrm>
            <a:off x="5728875" y="2214400"/>
            <a:ext cx="4876800" cy="3486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ial"/>
              <a:buNone/>
            </a:pPr>
            <a:r>
              <a:rPr lang="it-IT" sz="3900">
                <a:latin typeface="Comic Sans MS"/>
                <a:ea typeface="Comic Sans MS"/>
                <a:cs typeface="Comic Sans MS"/>
                <a:sym typeface="Comic Sans MS"/>
              </a:rPr>
              <a:t>Ma dove si disputavano le partite di calcio?</a:t>
            </a:r>
            <a:endParaRPr sz="3900">
              <a:latin typeface="Comic Sans MS"/>
              <a:ea typeface="Comic Sans MS"/>
              <a:cs typeface="Comic Sans MS"/>
              <a:sym typeface="Comic Sans MS"/>
            </a:endParaRPr>
          </a:p>
        </p:txBody>
      </p:sp>
      <p:sp>
        <p:nvSpPr>
          <p:cNvPr id="136" name="Google Shape;136;p8"/>
          <p:cNvSpPr txBox="1"/>
          <p:nvPr>
            <p:ph idx="1" type="body"/>
          </p:nvPr>
        </p:nvSpPr>
        <p:spPr>
          <a:xfrm>
            <a:off x="838200" y="1825625"/>
            <a:ext cx="2847900" cy="7317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70000"/>
              </a:lnSpc>
              <a:spcBef>
                <a:spcPts val="0"/>
              </a:spcBef>
              <a:spcAft>
                <a:spcPts val="0"/>
              </a:spcAft>
              <a:buClr>
                <a:schemeClr val="dk1"/>
              </a:buClr>
              <a:buSzPts val="2090"/>
              <a:buNone/>
            </a:pPr>
            <a:r>
              <a:t/>
            </a:r>
            <a:endParaRPr sz="3000">
              <a:latin typeface="Comic Sans MS"/>
              <a:ea typeface="Comic Sans MS"/>
              <a:cs typeface="Comic Sans MS"/>
              <a:sym typeface="Comic Sans MS"/>
            </a:endParaRPr>
          </a:p>
          <a:p>
            <a:pPr indent="0" lvl="0" marL="0" rtl="0" algn="l">
              <a:lnSpc>
                <a:spcPct val="70000"/>
              </a:lnSpc>
              <a:spcBef>
                <a:spcPts val="0"/>
              </a:spcBef>
              <a:spcAft>
                <a:spcPts val="0"/>
              </a:spcAft>
              <a:buClr>
                <a:schemeClr val="dk1"/>
              </a:buClr>
              <a:buSzPts val="2090"/>
              <a:buFont typeface="Comic Sans MS"/>
              <a:buNone/>
            </a:pPr>
            <a:r>
              <a:rPr lang="it-IT" sz="3000">
                <a:latin typeface="Comic Sans MS"/>
                <a:ea typeface="Comic Sans MS"/>
                <a:cs typeface="Comic Sans MS"/>
                <a:sym typeface="Comic Sans MS"/>
              </a:rPr>
              <a:t>NAPOLI</a:t>
            </a:r>
            <a:endParaRPr sz="3000"/>
          </a:p>
          <a:p>
            <a:pPr indent="-50800" lvl="0" marL="228600" rtl="0" algn="l">
              <a:lnSpc>
                <a:spcPct val="70000"/>
              </a:lnSpc>
              <a:spcBef>
                <a:spcPts val="0"/>
              </a:spcBef>
              <a:spcAft>
                <a:spcPts val="0"/>
              </a:spcAft>
              <a:buClr>
                <a:schemeClr val="dk1"/>
              </a:buClr>
              <a:buSzPts val="1330"/>
              <a:buNone/>
            </a:pPr>
            <a:r>
              <a:t/>
            </a:r>
            <a:endParaRPr sz="1330"/>
          </a:p>
        </p:txBody>
      </p:sp>
      <p:sp>
        <p:nvSpPr>
          <p:cNvPr id="137" name="Google Shape;137;p8"/>
          <p:cNvSpPr txBox="1"/>
          <p:nvPr/>
        </p:nvSpPr>
        <p:spPr>
          <a:xfrm>
            <a:off x="838200" y="3014650"/>
            <a:ext cx="3791100" cy="198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600"/>
              <a:buFont typeface="Arial"/>
              <a:buNone/>
            </a:pPr>
            <a:r>
              <a:rPr b="1" lang="it-IT" sz="2500">
                <a:solidFill>
                  <a:schemeClr val="dk1"/>
                </a:solidFill>
                <a:latin typeface="Comic Sans MS"/>
                <a:ea typeface="Comic Sans MS"/>
                <a:cs typeface="Comic Sans MS"/>
                <a:sym typeface="Comic Sans MS"/>
              </a:rPr>
              <a:t>Anno</a:t>
            </a:r>
            <a:r>
              <a:rPr lang="it-IT" sz="1900">
                <a:solidFill>
                  <a:schemeClr val="dk1"/>
                </a:solidFill>
              </a:rPr>
              <a:t>: 2019</a:t>
            </a:r>
            <a:endParaRPr sz="1900">
              <a:solidFill>
                <a:schemeClr val="dk1"/>
              </a:solidFill>
            </a:endParaRPr>
          </a:p>
          <a:p>
            <a:pPr indent="0" lvl="0" marL="0" rtl="0" algn="l">
              <a:lnSpc>
                <a:spcPct val="115000"/>
              </a:lnSpc>
              <a:spcBef>
                <a:spcPts val="1000"/>
              </a:spcBef>
              <a:spcAft>
                <a:spcPts val="0"/>
              </a:spcAft>
              <a:buClr>
                <a:schemeClr val="dk1"/>
              </a:buClr>
              <a:buSzPts val="1600"/>
              <a:buFont typeface="Arial"/>
              <a:buNone/>
            </a:pPr>
            <a:r>
              <a:rPr b="1" lang="it-IT" sz="2500">
                <a:solidFill>
                  <a:schemeClr val="dk1"/>
                </a:solidFill>
                <a:latin typeface="Comic Sans MS"/>
                <a:ea typeface="Comic Sans MS"/>
                <a:cs typeface="Comic Sans MS"/>
                <a:sym typeface="Comic Sans MS"/>
              </a:rPr>
              <a:t>Luogo</a:t>
            </a:r>
            <a:r>
              <a:rPr lang="it-IT" sz="1900">
                <a:solidFill>
                  <a:schemeClr val="dk1"/>
                </a:solidFill>
              </a:rPr>
              <a:t>: Napoli</a:t>
            </a:r>
            <a:endParaRPr sz="1900">
              <a:solidFill>
                <a:schemeClr val="dk1"/>
              </a:solidFill>
            </a:endParaRPr>
          </a:p>
          <a:p>
            <a:pPr indent="0" lvl="0" marL="0" rtl="0" algn="l">
              <a:lnSpc>
                <a:spcPct val="115000"/>
              </a:lnSpc>
              <a:spcBef>
                <a:spcPts val="1000"/>
              </a:spcBef>
              <a:spcAft>
                <a:spcPts val="0"/>
              </a:spcAft>
              <a:buClr>
                <a:schemeClr val="dk1"/>
              </a:buClr>
              <a:buSzPts val="1600"/>
              <a:buFont typeface="Arial"/>
              <a:buNone/>
            </a:pPr>
            <a:r>
              <a:rPr b="1" lang="it-IT" sz="2500">
                <a:solidFill>
                  <a:schemeClr val="dk1"/>
                </a:solidFill>
                <a:latin typeface="Comic Sans MS"/>
                <a:ea typeface="Comic Sans MS"/>
                <a:cs typeface="Comic Sans MS"/>
                <a:sym typeface="Comic Sans MS"/>
              </a:rPr>
              <a:t>Autore</a:t>
            </a:r>
            <a:r>
              <a:rPr lang="it-IT" sz="1900">
                <a:solidFill>
                  <a:schemeClr val="dk1"/>
                </a:solidFill>
                <a:latin typeface="Comic Sans MS"/>
                <a:ea typeface="Comic Sans MS"/>
                <a:cs typeface="Comic Sans MS"/>
                <a:sym typeface="Comic Sans MS"/>
              </a:rPr>
              <a:t>: </a:t>
            </a:r>
            <a:r>
              <a:rPr lang="it-IT" sz="2000">
                <a:solidFill>
                  <a:schemeClr val="dk1"/>
                </a:solidFill>
              </a:rPr>
              <a:t>GaeC86</a:t>
            </a:r>
            <a:r>
              <a:rPr b="1" lang="it-IT" sz="2500">
                <a:solidFill>
                  <a:schemeClr val="dk1"/>
                </a:solidFill>
                <a:latin typeface="Comic Sans MS"/>
                <a:ea typeface="Comic Sans MS"/>
                <a:cs typeface="Comic Sans MS"/>
                <a:sym typeface="Comic Sans MS"/>
              </a:rPr>
              <a:t> </a:t>
            </a:r>
            <a:endParaRPr sz="19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38" name="Google Shape;138;p8"/>
          <p:cNvPicPr preferRelativeResize="0"/>
          <p:nvPr/>
        </p:nvPicPr>
        <p:blipFill>
          <a:blip r:embed="rId3">
            <a:alphaModFix/>
          </a:blip>
          <a:stretch>
            <a:fillRect/>
          </a:stretch>
        </p:blipFill>
        <p:spPr>
          <a:xfrm>
            <a:off x="4121150" y="1690700"/>
            <a:ext cx="7554450" cy="3673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2021-05-17T13:46:39Z</dcterms:created>
  <dc:creator>Utente</dc:creator>
</cp:coreProperties>
</file>